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9"/>
  </p:notesMasterIdLst>
  <p:sldIdLst>
    <p:sldId id="256" r:id="rId2"/>
    <p:sldId id="288" r:id="rId3"/>
    <p:sldId id="289" r:id="rId4"/>
    <p:sldId id="257" r:id="rId5"/>
    <p:sldId id="258" r:id="rId6"/>
    <p:sldId id="269" r:id="rId7"/>
    <p:sldId id="270" r:id="rId8"/>
    <p:sldId id="259" r:id="rId9"/>
    <p:sldId id="260" r:id="rId10"/>
    <p:sldId id="261" r:id="rId11"/>
    <p:sldId id="271" r:id="rId12"/>
    <p:sldId id="272" r:id="rId13"/>
    <p:sldId id="273" r:id="rId14"/>
    <p:sldId id="286" r:id="rId15"/>
    <p:sldId id="276" r:id="rId16"/>
    <p:sldId id="278" r:id="rId17"/>
    <p:sldId id="282" r:id="rId18"/>
    <p:sldId id="262" r:id="rId19"/>
    <p:sldId id="263" r:id="rId20"/>
    <p:sldId id="264" r:id="rId21"/>
    <p:sldId id="265" r:id="rId22"/>
    <p:sldId id="266" r:id="rId23"/>
    <p:sldId id="283" r:id="rId24"/>
    <p:sldId id="268" r:id="rId25"/>
    <p:sldId id="274" r:id="rId26"/>
    <p:sldId id="279" r:id="rId27"/>
    <p:sldId id="277" r:id="rId2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8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6559DE55-320B-4A14-8B69-A8CD7504980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95578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1C2FADC-906E-4B47-A1D0-6007DB5DF80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4B3F89-F55E-4971-A7AA-ACF1C9BD686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638AE0-2A5B-494D-B0D2-69BCC8DE84F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249FE50-7566-4B70-8CCE-B6A07C017CF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7DC3FA-FE3D-4A1A-B2DF-218461E5CC4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211A7-4BF9-4100-976C-18BCC32C7EC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9C69B-74C0-44C6-A92C-56B5CA325FF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0DDE7-CE69-4314-A0DE-2D06E990BB7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CB21B5-31DE-4350-925A-F830C3B41FA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079550-6EBB-4075-AECA-ACB5D9898E6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F961DA-E87C-45DA-BD03-70EBE180DF4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4A7446-2E04-4198-AD5A-628238DA85A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CD8CF726-EDD6-404B-A6AD-BAF5035DC5F6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Materials Selection for Engineering Design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https://www.youtube.com/watch?v=naAyKLw6pNU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Cordless screwdriver</a:t>
            </a:r>
          </a:p>
        </p:txBody>
      </p:sp>
      <p:pic>
        <p:nvPicPr>
          <p:cNvPr id="12293" name="Picture 5" descr="drill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63700" y="1981200"/>
            <a:ext cx="5815013" cy="4114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System Analysis – the bike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GB"/>
              <a:t>The bike breaks down (we hope not!) into various parts:</a:t>
            </a:r>
          </a:p>
          <a:p>
            <a:r>
              <a:rPr lang="en-GB"/>
              <a:t>Frame</a:t>
            </a:r>
          </a:p>
          <a:p>
            <a:r>
              <a:rPr lang="en-GB"/>
              <a:t>Forks</a:t>
            </a:r>
          </a:p>
          <a:p>
            <a:r>
              <a:rPr lang="en-GB"/>
              <a:t>Wheels</a:t>
            </a:r>
          </a:p>
          <a:p>
            <a:r>
              <a:rPr lang="en-GB"/>
              <a:t>Saddle</a:t>
            </a:r>
          </a:p>
          <a:p>
            <a:r>
              <a:rPr lang="en-GB"/>
              <a:t>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System Analysis – the bike (2)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229600" cy="43957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GB"/>
              <a:t>We now need to look at the following for each part:</a:t>
            </a:r>
          </a:p>
          <a:p>
            <a:r>
              <a:rPr lang="en-GB"/>
              <a:t>Requirements (mechanical, ergonomic, aesthetic etc.)</a:t>
            </a:r>
          </a:p>
          <a:p>
            <a:r>
              <a:rPr lang="en-GB"/>
              <a:t>Function</a:t>
            </a:r>
          </a:p>
          <a:p>
            <a:r>
              <a:rPr lang="en-GB"/>
              <a:t>How many are going to be made?</a:t>
            </a:r>
          </a:p>
          <a:p>
            <a:r>
              <a:rPr lang="en-GB"/>
              <a:t>What manufacturing methods are we going to use?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Manufacturing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GB"/>
              <a:t>Oh No! </a:t>
            </a:r>
          </a:p>
          <a:p>
            <a:pPr>
              <a:buFont typeface="Wingdings" pitchFamily="2" charset="2"/>
              <a:buNone/>
            </a:pPr>
            <a:r>
              <a:rPr lang="en-GB"/>
              <a:t>We have to actually make it!</a:t>
            </a:r>
          </a:p>
          <a:p>
            <a:pPr>
              <a:buFont typeface="Wingdings" pitchFamily="2" charset="2"/>
              <a:buNone/>
            </a:pPr>
            <a:endParaRPr lang="en-GB"/>
          </a:p>
          <a:p>
            <a:pPr>
              <a:buFont typeface="Wingdings" pitchFamily="2" charset="2"/>
              <a:buNone/>
            </a:pPr>
            <a:r>
              <a:rPr lang="en-GB"/>
              <a:t>This is a key question which has a massive influence on materials selection.</a:t>
            </a:r>
          </a:p>
          <a:p>
            <a:pPr>
              <a:buFont typeface="Wingdings" pitchFamily="2" charset="2"/>
              <a:buNone/>
            </a:pPr>
            <a:r>
              <a:rPr lang="en-GB"/>
              <a:t>e.g. The frame, what materials could we use?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Frame Materials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Steel – </a:t>
            </a:r>
          </a:p>
          <a:p>
            <a:pPr>
              <a:buFont typeface="Wingdings" pitchFamily="2" charset="2"/>
              <a:buNone/>
            </a:pPr>
            <a:r>
              <a:rPr lang="en-GB"/>
              <a:t>Strong, stiff, heavy, but cheap</a:t>
            </a:r>
          </a:p>
          <a:p>
            <a:r>
              <a:rPr lang="en-GB"/>
              <a:t>Aluminium – </a:t>
            </a:r>
          </a:p>
          <a:p>
            <a:pPr>
              <a:buFont typeface="Wingdings" pitchFamily="2" charset="2"/>
              <a:buNone/>
            </a:pPr>
            <a:r>
              <a:rPr lang="en-GB"/>
              <a:t>weaker, lighter, more expensive than steel</a:t>
            </a:r>
          </a:p>
          <a:p>
            <a:r>
              <a:rPr lang="en-GB"/>
              <a:t>Composite (CFRP) – </a:t>
            </a:r>
          </a:p>
          <a:p>
            <a:pPr>
              <a:buFont typeface="Wingdings" pitchFamily="2" charset="2"/>
              <a:buNone/>
            </a:pPr>
            <a:r>
              <a:rPr lang="en-GB"/>
              <a:t>strong, stiff, very light, but expensive to buy and to fabricate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Bike Frame</a:t>
            </a:r>
          </a:p>
        </p:txBody>
      </p:sp>
      <p:pic>
        <p:nvPicPr>
          <p:cNvPr id="29702" name="Picture 6" descr="cdale_six13_0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16100" y="1981200"/>
            <a:ext cx="5510213" cy="4114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Frame Design Detail</a:t>
            </a:r>
          </a:p>
        </p:txBody>
      </p:sp>
      <p:pic>
        <p:nvPicPr>
          <p:cNvPr id="34822" name="Picture 6" descr="sae03_cdaleteam_bike0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35300" y="1981200"/>
            <a:ext cx="3071813" cy="4114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Properties?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46116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sz="2400"/>
              <a:t>Mechanical –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sz="2400"/>
              <a:t>	Strength, modulus etc.</a:t>
            </a:r>
          </a:p>
          <a:p>
            <a:pPr>
              <a:lnSpc>
                <a:spcPct val="80000"/>
              </a:lnSpc>
            </a:pPr>
            <a:r>
              <a:rPr lang="en-GB" sz="2400"/>
              <a:t>Physical –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sz="2400"/>
              <a:t>	Density, melting point.</a:t>
            </a:r>
          </a:p>
          <a:p>
            <a:pPr>
              <a:lnSpc>
                <a:spcPct val="80000"/>
              </a:lnSpc>
            </a:pPr>
            <a:r>
              <a:rPr lang="en-GB" sz="2400"/>
              <a:t>Electrical –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sz="2400"/>
              <a:t>	Conductivity, resistivity.</a:t>
            </a:r>
          </a:p>
          <a:p>
            <a:pPr>
              <a:lnSpc>
                <a:spcPct val="80000"/>
              </a:lnSpc>
            </a:pPr>
            <a:r>
              <a:rPr lang="en-GB" sz="2400"/>
              <a:t>Aesthetic –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sz="2400"/>
              <a:t>	Appearance, texture, colour</a:t>
            </a:r>
          </a:p>
          <a:p>
            <a:pPr>
              <a:lnSpc>
                <a:spcPct val="80000"/>
              </a:lnSpc>
            </a:pPr>
            <a:r>
              <a:rPr lang="en-GB" sz="2400"/>
              <a:t>Processability –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sz="2400"/>
              <a:t>	Ductility, mouldability</a:t>
            </a:r>
          </a:p>
          <a:p>
            <a:pPr>
              <a:lnSpc>
                <a:spcPct val="80000"/>
              </a:lnSpc>
            </a:pPr>
            <a:r>
              <a:rPr lang="en-GB" sz="2400"/>
              <a:t>And last, but not least……….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sz="2400"/>
              <a:t>	Cost, cost, cost!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Where do I find the data?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Textbooks</a:t>
            </a:r>
          </a:p>
          <a:p>
            <a:r>
              <a:rPr lang="en-GB"/>
              <a:t>Databooks</a:t>
            </a:r>
          </a:p>
          <a:p>
            <a:r>
              <a:rPr lang="en-GB"/>
              <a:t>Manufacturer’s literature</a:t>
            </a:r>
          </a:p>
          <a:p>
            <a:r>
              <a:rPr lang="en-GB"/>
              <a:t>Internet Sites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Textbooks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Good for general information</a:t>
            </a:r>
          </a:p>
          <a:p>
            <a:r>
              <a:rPr lang="en-GB"/>
              <a:t>Some have tables of properties</a:t>
            </a:r>
          </a:p>
          <a:p>
            <a:r>
              <a:rPr lang="en-GB"/>
              <a:t>Not good for detailed specifications and properties.</a:t>
            </a:r>
          </a:p>
          <a:p>
            <a:r>
              <a:rPr lang="en-GB"/>
              <a:t>A useful first point of call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Materials Selection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The designer of any </a:t>
            </a:r>
            <a:r>
              <a:rPr lang="en-GB" dirty="0" smtClean="0"/>
              <a:t>product</a:t>
            </a:r>
            <a:r>
              <a:rPr lang="en-GB" dirty="0"/>
              <a:t>,</a:t>
            </a:r>
            <a:r>
              <a:rPr lang="en-GB" dirty="0" smtClean="0"/>
              <a:t> </a:t>
            </a:r>
            <a:r>
              <a:rPr lang="en-GB" dirty="0"/>
              <a:t>must get involved with material selection.</a:t>
            </a:r>
          </a:p>
          <a:p>
            <a:pPr>
              <a:lnSpc>
                <a:spcPct val="90000"/>
              </a:lnSpc>
            </a:pPr>
            <a:r>
              <a:rPr lang="en-GB" dirty="0"/>
              <a:t>Only occasionally will the exact grade of material be specified by the customer.</a:t>
            </a:r>
          </a:p>
          <a:p>
            <a:pPr>
              <a:lnSpc>
                <a:spcPct val="90000"/>
              </a:lnSpc>
            </a:pPr>
            <a:r>
              <a:rPr lang="en-GB" dirty="0"/>
              <a:t>Even then the designer must understand the material to be able to design the product.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Databooks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One of the quickest sources of detailed information.</a:t>
            </a:r>
          </a:p>
          <a:p>
            <a:r>
              <a:rPr lang="en-GB"/>
              <a:t>Usually contain grades and specifications as well as properties.</a:t>
            </a:r>
          </a:p>
          <a:p>
            <a:r>
              <a:rPr lang="en-GB"/>
              <a:t>Small and perfectly formed – pocketbooks</a:t>
            </a:r>
          </a:p>
          <a:p>
            <a:r>
              <a:rPr lang="en-GB"/>
              <a:t>Easy to navigate around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Manufacturer’s literature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Variable in quality and usefulness.</a:t>
            </a:r>
          </a:p>
          <a:p>
            <a:r>
              <a:rPr lang="en-GB"/>
              <a:t>Often only cover their products.</a:t>
            </a:r>
          </a:p>
          <a:p>
            <a:r>
              <a:rPr lang="en-GB"/>
              <a:t>Usually do not compare materials.</a:t>
            </a:r>
          </a:p>
          <a:p>
            <a:r>
              <a:rPr lang="en-GB"/>
              <a:t>Can be biased.</a:t>
            </a:r>
          </a:p>
          <a:p>
            <a:r>
              <a:rPr lang="en-GB"/>
              <a:t>Good for final selection before ordering.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Internet Sites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Can be a real minefield.</a:t>
            </a:r>
          </a:p>
          <a:p>
            <a:r>
              <a:rPr lang="en-GB"/>
              <a:t>Lots of poorly presented information.</a:t>
            </a:r>
          </a:p>
          <a:p>
            <a:r>
              <a:rPr lang="en-GB"/>
              <a:t>Google searches bring up lots of rubbish.</a:t>
            </a:r>
          </a:p>
          <a:p>
            <a:r>
              <a:rPr lang="en-GB"/>
              <a:t>Hard to find technical information.</a:t>
            </a:r>
          </a:p>
          <a:p>
            <a:r>
              <a:rPr lang="en-GB"/>
              <a:t>Best to use non-commercial sites.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075613" cy="960438"/>
          </a:xfrm>
        </p:spPr>
        <p:txBody>
          <a:bodyPr/>
          <a:lstStyle/>
          <a:p>
            <a:r>
              <a:rPr lang="en-GB"/>
              <a:t>Materials Selection Charts</a:t>
            </a:r>
          </a:p>
        </p:txBody>
      </p:sp>
      <p:pic>
        <p:nvPicPr>
          <p:cNvPr id="46083" name="Picture 3" descr="generic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79613" y="1635125"/>
            <a:ext cx="5400675" cy="50069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Materials Selection Charts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Allow easy visualisation of properties</a:t>
            </a:r>
          </a:p>
          <a:p>
            <a:r>
              <a:rPr lang="en-GB"/>
              <a:t>Show lots of different materials</a:t>
            </a:r>
          </a:p>
          <a:p>
            <a:r>
              <a:rPr lang="en-GB"/>
              <a:t>Can be ‘drilled down’ to specifics</a:t>
            </a:r>
          </a:p>
          <a:p>
            <a:r>
              <a:rPr lang="en-GB"/>
              <a:t>Show balances of properties </a:t>
            </a:r>
            <a:br>
              <a:rPr lang="en-GB"/>
            </a:br>
            <a:r>
              <a:rPr lang="en-GB"/>
              <a:t>e.g. strength v cost</a:t>
            </a:r>
          </a:p>
          <a:p>
            <a:r>
              <a:rPr lang="en-GB"/>
              <a:t>Ideal for a first ‘rough cut’ selection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Summary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en-GB" dirty="0"/>
              <a:t>Think about the design from ergonomic and functional viewpoint.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GB" dirty="0"/>
              <a:t>Decide on the materials to be used.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GB" dirty="0"/>
              <a:t>Choose a suitable process that is also economic</a:t>
            </a:r>
          </a:p>
          <a:p>
            <a:pPr marL="609600" indent="-609600">
              <a:buFont typeface="Wingdings" pitchFamily="2" charset="2"/>
              <a:buNone/>
            </a:pPr>
            <a:r>
              <a:rPr lang="en-GB" dirty="0" smtClean="0"/>
              <a:t>Don’t </a:t>
            </a:r>
            <a:r>
              <a:rPr lang="en-GB" dirty="0"/>
              <a:t>forget the ……………</a:t>
            </a:r>
          </a:p>
          <a:p>
            <a:pPr marL="609600" indent="-609600">
              <a:buFont typeface="Wingdings" pitchFamily="2" charset="2"/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Bigger Picture</a:t>
            </a:r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GB" sz="2800"/>
              <a:t>	Is the product </a:t>
            </a:r>
            <a:r>
              <a:rPr lang="en-GB" sz="2800" i="1"/>
              <a:t>performance</a:t>
            </a:r>
            <a:r>
              <a:rPr lang="en-GB" sz="2800"/>
              <a:t> driven or </a:t>
            </a:r>
            <a:r>
              <a:rPr lang="en-GB" sz="2800" i="1"/>
              <a:t>cost </a:t>
            </a:r>
            <a:r>
              <a:rPr lang="en-GB" sz="2800"/>
              <a:t>driven?</a:t>
            </a:r>
          </a:p>
          <a:p>
            <a:pPr>
              <a:buFont typeface="Wingdings" pitchFamily="2" charset="2"/>
              <a:buNone/>
            </a:pPr>
            <a:r>
              <a:rPr lang="en-GB" sz="2800"/>
              <a:t>	This makes a huge difference when choosing materials.</a:t>
            </a:r>
          </a:p>
          <a:p>
            <a:endParaRPr lang="en-GB" sz="2800"/>
          </a:p>
        </p:txBody>
      </p:sp>
      <p:pic>
        <p:nvPicPr>
          <p:cNvPr id="36871" name="Picture 7" descr="SS1glide_l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511425"/>
            <a:ext cx="4038600" cy="30543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Manufacturing Process</a:t>
            </a:r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981200"/>
            <a:ext cx="4495800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GB" sz="2800"/>
              <a:t>	Although we usually choose materials first sometimes it is the shape and process which is the limiting factor.</a:t>
            </a:r>
          </a:p>
          <a:p>
            <a:endParaRPr lang="en-GB" sz="2800"/>
          </a:p>
        </p:txBody>
      </p:sp>
      <p:pic>
        <p:nvPicPr>
          <p:cNvPr id="32774" name="Picture 6" descr="imag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35600" y="2133600"/>
            <a:ext cx="2514600" cy="33369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7975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Decisions, decisions!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GB"/>
              <a:t>So many materials, so much information.</a:t>
            </a:r>
          </a:p>
          <a:p>
            <a:pPr>
              <a:buFont typeface="Wingdings" pitchFamily="2" charset="2"/>
              <a:buNone/>
            </a:pPr>
            <a:endParaRPr lang="en-GB"/>
          </a:p>
          <a:p>
            <a:pPr>
              <a:buFont typeface="Wingdings" pitchFamily="2" charset="2"/>
              <a:buNone/>
            </a:pPr>
            <a:r>
              <a:rPr lang="en-GB"/>
              <a:t>How do we decide?  </a:t>
            </a:r>
          </a:p>
          <a:p>
            <a:pPr>
              <a:buFont typeface="Wingdings" pitchFamily="2" charset="2"/>
              <a:buNone/>
            </a:pPr>
            <a:r>
              <a:rPr lang="en-GB"/>
              <a:t>How do we begin to choose?</a:t>
            </a:r>
          </a:p>
          <a:p>
            <a:pPr>
              <a:buFont typeface="Wingdings" pitchFamily="2" charset="2"/>
              <a:buNone/>
            </a:pPr>
            <a:endParaRPr lang="en-GB"/>
          </a:p>
          <a:p>
            <a:pPr>
              <a:buFont typeface="Wingdings" pitchFamily="2" charset="2"/>
              <a:buNone/>
            </a:pPr>
            <a:r>
              <a:rPr lang="en-GB"/>
              <a:t>First we need to look at the function of the product – product analysis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Product Analysis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Just what it says – analyse the product!</a:t>
            </a:r>
          </a:p>
          <a:p>
            <a:r>
              <a:rPr lang="en-GB"/>
              <a:t>What does it do?</a:t>
            </a:r>
          </a:p>
          <a:p>
            <a:r>
              <a:rPr lang="en-GB"/>
              <a:t>How does it do it?</a:t>
            </a:r>
          </a:p>
          <a:p>
            <a:r>
              <a:rPr lang="en-GB"/>
              <a:t>Where does it do it?</a:t>
            </a:r>
          </a:p>
          <a:p>
            <a:r>
              <a:rPr lang="en-GB"/>
              <a:t>Who uses it?</a:t>
            </a:r>
          </a:p>
          <a:p>
            <a:r>
              <a:rPr lang="en-GB"/>
              <a:t>What should it cost?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 – a bike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229600" cy="4395787"/>
          </a:xfrm>
        </p:spPr>
        <p:txBody>
          <a:bodyPr/>
          <a:lstStyle/>
          <a:p>
            <a:r>
              <a:rPr lang="en-GB" dirty="0"/>
              <a:t>What is the function of a bike – obvious?</a:t>
            </a:r>
          </a:p>
          <a:p>
            <a:r>
              <a:rPr lang="en-GB" dirty="0"/>
              <a:t>How does the function depend on the type of bike?</a:t>
            </a:r>
          </a:p>
          <a:p>
            <a:pPr lvl="1"/>
            <a:r>
              <a:rPr lang="en-GB" dirty="0"/>
              <a:t>Racing</a:t>
            </a:r>
          </a:p>
          <a:p>
            <a:pPr lvl="1"/>
            <a:r>
              <a:rPr lang="en-GB" dirty="0"/>
              <a:t>Touring</a:t>
            </a:r>
          </a:p>
          <a:p>
            <a:pPr lvl="1"/>
            <a:r>
              <a:rPr lang="en-GB" dirty="0"/>
              <a:t>Mountain bike</a:t>
            </a:r>
          </a:p>
          <a:p>
            <a:pPr lvl="1"/>
            <a:r>
              <a:rPr lang="en-GB" dirty="0"/>
              <a:t>Commuter</a:t>
            </a:r>
          </a:p>
          <a:p>
            <a:pPr lvl="1"/>
            <a:r>
              <a:rPr lang="en-GB" dirty="0"/>
              <a:t>Childs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Case Study – a bike (2)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How is it made to be easily maintained?</a:t>
            </a:r>
          </a:p>
          <a:p>
            <a:r>
              <a:rPr lang="en-GB"/>
              <a:t>What should it look like (colours etc.)?</a:t>
            </a:r>
          </a:p>
          <a:p>
            <a:r>
              <a:rPr lang="en-GB"/>
              <a:t>What should it cost?</a:t>
            </a:r>
          </a:p>
          <a:p>
            <a:r>
              <a:rPr lang="en-GB"/>
              <a:t>How has it been made comfortable to ride?</a:t>
            </a:r>
          </a:p>
          <a:p>
            <a:r>
              <a:rPr lang="en-GB"/>
              <a:t>How do the mechanical parts work and interact?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Component or system?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1</a:t>
            </a:r>
            <a:r>
              <a:rPr lang="en-GB" baseline="30000"/>
              <a:t>st</a:t>
            </a:r>
            <a:r>
              <a:rPr lang="en-GB"/>
              <a:t> problem is…….</a:t>
            </a:r>
          </a:p>
          <a:p>
            <a:pPr>
              <a:buFont typeface="Wingdings" pitchFamily="2" charset="2"/>
              <a:buNone/>
            </a:pPr>
            <a:r>
              <a:rPr lang="en-GB"/>
              <a:t>	Is it one component or a system of components working together?</a:t>
            </a:r>
          </a:p>
          <a:p>
            <a:pPr>
              <a:buFont typeface="Wingdings" pitchFamily="2" charset="2"/>
              <a:buNone/>
            </a:pPr>
            <a:endParaRPr lang="en-GB"/>
          </a:p>
          <a:p>
            <a:pPr>
              <a:buFont typeface="Wingdings" pitchFamily="2" charset="2"/>
              <a:buNone/>
            </a:pPr>
            <a:r>
              <a:rPr lang="en-GB"/>
              <a:t>	A spanner is a component, a cordless screwdriver is a system.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System Analysis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When we analyse a system we need to break the system down into individual components and then analyse each 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638</TotalTime>
  <Words>596</Words>
  <Application>Microsoft Office PowerPoint</Application>
  <PresentationFormat>On-screen Show (4:3)</PresentationFormat>
  <Paragraphs>128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Textured</vt:lpstr>
      <vt:lpstr>Materials Selection for Engineering Design</vt:lpstr>
      <vt:lpstr>Materials Selection</vt:lpstr>
      <vt:lpstr>Objectives</vt:lpstr>
      <vt:lpstr>Decisions, decisions!</vt:lpstr>
      <vt:lpstr>Product Analysis</vt:lpstr>
      <vt:lpstr>Case Study – a bike</vt:lpstr>
      <vt:lpstr>Case Study – a bike (2)</vt:lpstr>
      <vt:lpstr>Component or system?</vt:lpstr>
      <vt:lpstr>System Analysis</vt:lpstr>
      <vt:lpstr>Cordless screwdriver</vt:lpstr>
      <vt:lpstr>System Analysis – the bike</vt:lpstr>
      <vt:lpstr>System Analysis – the bike (2)</vt:lpstr>
      <vt:lpstr>Manufacturing</vt:lpstr>
      <vt:lpstr>Frame Materials</vt:lpstr>
      <vt:lpstr>Bike Frame</vt:lpstr>
      <vt:lpstr>Frame Design Detail</vt:lpstr>
      <vt:lpstr>What Properties?</vt:lpstr>
      <vt:lpstr>Where do I find the data?</vt:lpstr>
      <vt:lpstr>Textbooks</vt:lpstr>
      <vt:lpstr>Databooks</vt:lpstr>
      <vt:lpstr>Manufacturer’s literature</vt:lpstr>
      <vt:lpstr>Internet Sites</vt:lpstr>
      <vt:lpstr>Materials Selection Charts</vt:lpstr>
      <vt:lpstr>Materials Selection Charts</vt:lpstr>
      <vt:lpstr>Summary</vt:lpstr>
      <vt:lpstr>Bigger Picture</vt:lpstr>
      <vt:lpstr>Manufacturing Process</vt:lpstr>
    </vt:vector>
  </TitlesOfParts>
  <Company>Isle of Man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Materials Selection for Engineering Design</dc:title>
  <dc:creator>jmarchment</dc:creator>
  <cp:lastModifiedBy>Sotiris Zannettou</cp:lastModifiedBy>
  <cp:revision>26</cp:revision>
  <dcterms:created xsi:type="dcterms:W3CDTF">2005-10-14T11:59:30Z</dcterms:created>
  <dcterms:modified xsi:type="dcterms:W3CDTF">2014-11-10T11:03:11Z</dcterms:modified>
</cp:coreProperties>
</file>