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63" r:id="rId6"/>
    <p:sldId id="264" r:id="rId7"/>
    <p:sldId id="265" r:id="rId8"/>
    <p:sldId id="279" r:id="rId9"/>
    <p:sldId id="266" r:id="rId10"/>
    <p:sldId id="268" r:id="rId11"/>
    <p:sldId id="269" r:id="rId12"/>
    <p:sldId id="270" r:id="rId13"/>
    <p:sldId id="271" r:id="rId14"/>
    <p:sldId id="283" r:id="rId15"/>
    <p:sldId id="272" r:id="rId16"/>
    <p:sldId id="273" r:id="rId17"/>
    <p:sldId id="274" r:id="rId18"/>
    <p:sldId id="275" r:id="rId19"/>
    <p:sldId id="277" r:id="rId20"/>
    <p:sldId id="280" r:id="rId21"/>
    <p:sldId id="281" r:id="rId22"/>
    <p:sldId id="28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00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B879AAA-B772-442B-9FE7-723FC25C9212}" type="datetimeFigureOut">
              <a:rPr lang="en-US" smtClean="0"/>
              <a:pPr/>
              <a:t>10/2/2012</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879AAA-B772-442B-9FE7-723FC25C9212}" type="datetimeFigureOut">
              <a:rPr lang="en-US" smtClean="0"/>
              <a:pPr/>
              <a:t>10/2/2012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879AAA-B772-442B-9FE7-723FC25C9212}" type="datetimeFigureOut">
              <a:rPr lang="en-US" smtClean="0"/>
              <a:pPr/>
              <a:t>10/2/2012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879AAA-B772-442B-9FE7-723FC25C9212}" type="datetimeFigureOut">
              <a:rPr lang="en-US" smtClean="0"/>
              <a:pPr/>
              <a:t>10/2/2012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B879AAA-B772-442B-9FE7-723FC25C9212}" type="datetimeFigureOut">
              <a:rPr lang="en-US" smtClean="0"/>
              <a:pPr/>
              <a:t>10/2/2012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B879AAA-B772-442B-9FE7-723FC25C9212}" type="datetimeFigureOut">
              <a:rPr lang="en-US" smtClean="0"/>
              <a:pPr/>
              <a:t>10/2/2012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B879AAA-B772-442B-9FE7-723FC25C9212}" type="datetimeFigureOut">
              <a:rPr lang="en-US" smtClean="0"/>
              <a:pPr/>
              <a:t>10/2/2012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B879AAA-B772-442B-9FE7-723FC25C9212}" type="datetimeFigureOut">
              <a:rPr lang="en-US" smtClean="0"/>
              <a:pPr/>
              <a:t>10/2/2012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879AAA-B772-442B-9FE7-723FC25C9212}" type="datetimeFigureOut">
              <a:rPr lang="en-US" smtClean="0"/>
              <a:pPr/>
              <a:t>10/2/2012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B879AAA-B772-442B-9FE7-723FC25C9212}" type="datetimeFigureOut">
              <a:rPr lang="en-US" smtClean="0"/>
              <a:pPr/>
              <a:t>10/2/2012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2C55A1-AF89-4EDD-8A78-7E1B26C3DC1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B879AAA-B772-442B-9FE7-723FC25C9212}" type="datetimeFigureOut">
              <a:rPr lang="en-US" smtClean="0"/>
              <a:pPr/>
              <a:t>10/2/2012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1C2C55A1-AF89-4EDD-8A78-7E1B26C3DC10}"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B879AAA-B772-442B-9FE7-723FC25C9212}" type="datetimeFigureOut">
              <a:rPr lang="en-US" smtClean="0"/>
              <a:pPr/>
              <a:t>10/2/2012</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C2C55A1-AF89-4EDD-8A78-7E1B26C3DC10}"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Metallic Bonds (Metals)</a:t>
            </a:r>
            <a:endParaRPr lang="en-GB" dirty="0"/>
          </a:p>
        </p:txBody>
      </p:sp>
      <p:sp>
        <p:nvSpPr>
          <p:cNvPr id="3" name="Subtitle 2"/>
          <p:cNvSpPr>
            <a:spLocks noGrp="1"/>
          </p:cNvSpPr>
          <p:nvPr>
            <p:ph type="subTitle" idx="1"/>
          </p:nvPr>
        </p:nvSpPr>
        <p:spPr/>
        <p:txBody>
          <a:bodyPr/>
          <a:lstStyle/>
          <a:p>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Crystalline Structures.</a:t>
            </a:r>
            <a:endParaRPr lang="en-GB" dirty="0"/>
          </a:p>
        </p:txBody>
      </p:sp>
      <p:sp>
        <p:nvSpPr>
          <p:cNvPr id="3" name="Content Placeholder 2"/>
          <p:cNvSpPr>
            <a:spLocks noGrp="1"/>
          </p:cNvSpPr>
          <p:nvPr>
            <p:ph idx="1"/>
          </p:nvPr>
        </p:nvSpPr>
        <p:spPr/>
        <p:txBody>
          <a:bodyPr/>
          <a:lstStyle/>
          <a:p>
            <a:r>
              <a:rPr lang="en-GB" dirty="0" smtClean="0"/>
              <a:t>The atoms in crystals are packed together in a regular, repeating pattern, known as the space lattice: solids with no such order are said to be ‘amorphous’. The unit cell is the simplest geometric figure which represents the grouping of particles: a crystal consists of a large number of these unit cells stacked together.</a:t>
            </a:r>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Crystalline Structures.</a:t>
            </a:r>
            <a:endParaRPr lang="en-GB" dirty="0"/>
          </a:p>
        </p:txBody>
      </p:sp>
      <p:sp>
        <p:nvSpPr>
          <p:cNvPr id="3" name="Content Placeholder 2"/>
          <p:cNvSpPr>
            <a:spLocks noGrp="1"/>
          </p:cNvSpPr>
          <p:nvPr>
            <p:ph idx="1"/>
          </p:nvPr>
        </p:nvSpPr>
        <p:spPr/>
        <p:txBody>
          <a:bodyPr/>
          <a:lstStyle/>
          <a:p>
            <a:r>
              <a:rPr lang="en-GB" dirty="0" smtClean="0"/>
              <a:t>There are many other crystal structures found in metals, but we tend to concentrate on these particular close-packed structures because they are the crystal forms found in the metals used for engineering purposes. This is because close-packed structures are linked with ductility, where materials under load start stretching before they break. This movement can be used to give early warning of potential failure, and is to be preferred to the alternative of ‘brittle fracture’, where there is no similar indication.</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Grain Structure.</a:t>
            </a:r>
            <a:endParaRPr lang="en-GB" dirty="0"/>
          </a:p>
        </p:txBody>
      </p:sp>
      <p:sp>
        <p:nvSpPr>
          <p:cNvPr id="3" name="Content Placeholder 2"/>
          <p:cNvSpPr>
            <a:spLocks noGrp="1"/>
          </p:cNvSpPr>
          <p:nvPr>
            <p:ph idx="1"/>
          </p:nvPr>
        </p:nvSpPr>
        <p:spPr/>
        <p:txBody>
          <a:bodyPr/>
          <a:lstStyle/>
          <a:p>
            <a:r>
              <a:rPr lang="en-GB" dirty="0" smtClean="0"/>
              <a:t>Grain structure is generally not visible without etching with a chemical which preferentially attacks the grain boundaries.</a:t>
            </a:r>
          </a:p>
          <a:p>
            <a:endParaRPr lang="en-GB" dirty="0"/>
          </a:p>
        </p:txBody>
      </p:sp>
      <p:pic>
        <p:nvPicPr>
          <p:cNvPr id="4" name="Picture 3" descr="Image486.gif"/>
          <p:cNvPicPr>
            <a:picLocks noChangeAspect="1"/>
          </p:cNvPicPr>
          <p:nvPr/>
        </p:nvPicPr>
        <p:blipFill>
          <a:blip r:embed="rId2" cstate="print"/>
          <a:stretch>
            <a:fillRect/>
          </a:stretch>
        </p:blipFill>
        <p:spPr>
          <a:xfrm>
            <a:off x="2376487" y="2928934"/>
            <a:ext cx="4391025" cy="364333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Grain Boundaries.</a:t>
            </a:r>
            <a:endParaRPr lang="en-GB" dirty="0"/>
          </a:p>
        </p:txBody>
      </p:sp>
      <p:sp>
        <p:nvSpPr>
          <p:cNvPr id="3" name="Content Placeholder 2"/>
          <p:cNvSpPr>
            <a:spLocks noGrp="1"/>
          </p:cNvSpPr>
          <p:nvPr>
            <p:ph idx="1"/>
          </p:nvPr>
        </p:nvSpPr>
        <p:spPr/>
        <p:txBody>
          <a:bodyPr/>
          <a:lstStyle/>
          <a:p>
            <a:r>
              <a:rPr lang="en-GB" dirty="0" smtClean="0"/>
              <a:t>A Grain Boundary is a general planar defect that separates regions of different crystalline orientation.</a:t>
            </a:r>
          </a:p>
          <a:p>
            <a:r>
              <a:rPr lang="en-GB" dirty="0" smtClean="0"/>
              <a:t>The atoms in the grain boundary will not be in perfect crystalline arrangement.</a:t>
            </a:r>
          </a:p>
          <a:p>
            <a:r>
              <a:rPr lang="en-GB" dirty="0" smtClean="0"/>
              <a:t>Grain boundaries are usually the result of uneven growth when the solid is crystallising.</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Galvanised Finish</a:t>
            </a:r>
            <a:r>
              <a:rPr lang="en-GB" sz="2400" dirty="0" smtClean="0"/>
              <a:t> (Showing Grain Crystallisation)</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7863" y="1935163"/>
            <a:ext cx="6588273" cy="4389437"/>
          </a:xfrm>
        </p:spPr>
      </p:pic>
    </p:spTree>
    <p:extLst>
      <p:ext uri="{BB962C8B-B14F-4D97-AF65-F5344CB8AC3E}">
        <p14:creationId xmlns:p14="http://schemas.microsoft.com/office/powerpoint/2010/main" val="3150246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Grain Formation.</a:t>
            </a:r>
            <a:endParaRPr lang="en-GB" dirty="0"/>
          </a:p>
        </p:txBody>
      </p:sp>
      <p:sp>
        <p:nvSpPr>
          <p:cNvPr id="3" name="Content Placeholder 2"/>
          <p:cNvSpPr>
            <a:spLocks noGrp="1"/>
          </p:cNvSpPr>
          <p:nvPr>
            <p:ph idx="1"/>
          </p:nvPr>
        </p:nvSpPr>
        <p:spPr/>
        <p:txBody>
          <a:bodyPr/>
          <a:lstStyle/>
          <a:p>
            <a:r>
              <a:rPr lang="en-GB" b="1" dirty="0" smtClean="0"/>
              <a:t>Cooling of a liquid metal</a:t>
            </a:r>
          </a:p>
          <a:p>
            <a:r>
              <a:rPr lang="en-GB" dirty="0" smtClean="0"/>
              <a:t>Crystallisation occurs around small nuclei, which may be impurity particles. The first crystals have the crystal shape into which the metal would naturally solidify, for example face-centred cubic in the case of copper. However, as the crystal grows, it tends to develop spikes and its shape changes into a tree-like form called a dendrite.</a:t>
            </a:r>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Grain Growth.</a:t>
            </a:r>
            <a:endParaRPr lang="en-GB" dirty="0"/>
          </a:p>
        </p:txBody>
      </p:sp>
      <p:sp>
        <p:nvSpPr>
          <p:cNvPr id="3" name="Content Placeholder 2"/>
          <p:cNvSpPr>
            <a:spLocks noGrp="1"/>
          </p:cNvSpPr>
          <p:nvPr>
            <p:ph idx="1"/>
          </p:nvPr>
        </p:nvSpPr>
        <p:spPr/>
        <p:txBody>
          <a:bodyPr/>
          <a:lstStyle/>
          <a:p>
            <a:r>
              <a:rPr lang="en-GB" dirty="0" smtClean="0"/>
              <a:t>Growth of a Dendrite.</a:t>
            </a:r>
          </a:p>
          <a:p>
            <a:endParaRPr lang="en-GB" dirty="0"/>
          </a:p>
        </p:txBody>
      </p:sp>
      <p:pic>
        <p:nvPicPr>
          <p:cNvPr id="4" name="Picture 3" descr="met_mb_imgd.gif"/>
          <p:cNvPicPr>
            <a:picLocks noChangeAspect="1"/>
          </p:cNvPicPr>
          <p:nvPr/>
        </p:nvPicPr>
        <p:blipFill>
          <a:blip r:embed="rId2" cstate="print"/>
          <a:stretch>
            <a:fillRect/>
          </a:stretch>
        </p:blipFill>
        <p:spPr>
          <a:xfrm>
            <a:off x="2624137" y="2857496"/>
            <a:ext cx="3895725" cy="378621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Dendritic</a:t>
            </a:r>
            <a:r>
              <a:rPr lang="en-GB" dirty="0" smtClean="0"/>
              <a:t> Expansion or Growth</a:t>
            </a:r>
            <a:endParaRPr lang="en-GB" dirty="0"/>
          </a:p>
        </p:txBody>
      </p:sp>
      <p:sp>
        <p:nvSpPr>
          <p:cNvPr id="3" name="Content Placeholder 2"/>
          <p:cNvSpPr>
            <a:spLocks noGrp="1"/>
          </p:cNvSpPr>
          <p:nvPr>
            <p:ph idx="1"/>
          </p:nvPr>
        </p:nvSpPr>
        <p:spPr/>
        <p:txBody>
          <a:bodyPr/>
          <a:lstStyle/>
          <a:p>
            <a:r>
              <a:rPr lang="en-GB" dirty="0" smtClean="0"/>
              <a:t>As the dendrite grows, the spaces between its arms fill up. Outward growth stops when growing arms meet others. Eventually the entire liquid solidifies, and there is little trace of the original </a:t>
            </a:r>
            <a:r>
              <a:rPr lang="en-GB" dirty="0" err="1" smtClean="0"/>
              <a:t>dendritic</a:t>
            </a:r>
            <a:r>
              <a:rPr lang="en-GB" dirty="0" smtClean="0"/>
              <a:t> structure, only the grain into which the dendrites have grown.</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Solidification of Metal.</a:t>
            </a:r>
            <a:endParaRPr lang="en-GB" dirty="0"/>
          </a:p>
        </p:txBody>
      </p:sp>
      <p:pic>
        <p:nvPicPr>
          <p:cNvPr id="4" name="Content Placeholder 3" descr="met_mb_imge.gif"/>
          <p:cNvPicPr>
            <a:picLocks noGrp="1" noChangeAspect="1"/>
          </p:cNvPicPr>
          <p:nvPr>
            <p:ph idx="1"/>
          </p:nvPr>
        </p:nvPicPr>
        <p:blipFill>
          <a:blip r:embed="rId2" cstate="print"/>
          <a:stretch>
            <a:fillRect/>
          </a:stretch>
        </p:blipFill>
        <p:spPr>
          <a:xfrm>
            <a:off x="1885950" y="2353469"/>
            <a:ext cx="5372100" cy="355282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Grain Structure Influence.</a:t>
            </a:r>
            <a:endParaRPr lang="en-GB" dirty="0"/>
          </a:p>
        </p:txBody>
      </p:sp>
      <p:sp>
        <p:nvSpPr>
          <p:cNvPr id="3" name="Content Placeholder 2"/>
          <p:cNvSpPr>
            <a:spLocks noGrp="1"/>
          </p:cNvSpPr>
          <p:nvPr>
            <p:ph idx="1"/>
          </p:nvPr>
        </p:nvSpPr>
        <p:spPr/>
        <p:txBody>
          <a:bodyPr>
            <a:normAutofit/>
          </a:bodyPr>
          <a:lstStyle/>
          <a:p>
            <a:r>
              <a:rPr lang="en-GB" dirty="0" smtClean="0"/>
              <a:t>Physical properties of metals not only depend on composition but are also strongly linked to microstructure and especially to grain structure.</a:t>
            </a:r>
          </a:p>
          <a:p>
            <a:r>
              <a:rPr lang="en-GB" dirty="0" smtClean="0"/>
              <a:t> Parameters such as mechanical properties vary with the size and shape of the grains.</a:t>
            </a:r>
          </a:p>
          <a:p>
            <a:r>
              <a:rPr lang="en-GB" dirty="0" smtClean="0"/>
              <a:t>Like most of the metallurgical characteristics, grain structure is first determined during solidification in the casting process.</a:t>
            </a:r>
          </a:p>
          <a:p>
            <a:r>
              <a:rPr lang="en-GB" dirty="0" smtClean="0"/>
              <a:t> Subsequent mechanical and thermal treatment can modify these grains.</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Metal.</a:t>
            </a:r>
            <a:endParaRPr lang="en-GB" dirty="0"/>
          </a:p>
        </p:txBody>
      </p:sp>
      <p:sp>
        <p:nvSpPr>
          <p:cNvPr id="3" name="Content Placeholder 2"/>
          <p:cNvSpPr>
            <a:spLocks noGrp="1"/>
          </p:cNvSpPr>
          <p:nvPr>
            <p:ph idx="1"/>
          </p:nvPr>
        </p:nvSpPr>
        <p:spPr/>
        <p:txBody>
          <a:bodyPr/>
          <a:lstStyle/>
          <a:p>
            <a:r>
              <a:rPr lang="en-GB" dirty="0" smtClean="0"/>
              <a:t>Above their melting point, metals are liquids, and their atoms are randomly arranged and relatively free to move. However, when cooled below their melting point, metals rearrange to form ordered, crystalline structures. </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Grain Structure.</a:t>
            </a:r>
            <a:endParaRPr lang="en-GB" dirty="0"/>
          </a:p>
        </p:txBody>
      </p:sp>
      <p:pic>
        <p:nvPicPr>
          <p:cNvPr id="4" name="Content Placeholder 3" descr="03f1.gif"/>
          <p:cNvPicPr>
            <a:picLocks noGrp="1" noChangeAspect="1"/>
          </p:cNvPicPr>
          <p:nvPr>
            <p:ph idx="1"/>
          </p:nvPr>
        </p:nvPicPr>
        <p:blipFill>
          <a:blip r:embed="rId2" cstate="print"/>
          <a:stretch>
            <a:fillRect/>
          </a:stretch>
        </p:blipFill>
        <p:spPr>
          <a:xfrm>
            <a:off x="1428728" y="2214554"/>
            <a:ext cx="6143668" cy="428628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Grain Structure.</a:t>
            </a:r>
            <a:endParaRPr lang="en-GB" dirty="0"/>
          </a:p>
        </p:txBody>
      </p:sp>
      <p:pic>
        <p:nvPicPr>
          <p:cNvPr id="4" name="Content Placeholder 3" descr="auslarge.jpg"/>
          <p:cNvPicPr>
            <a:picLocks noGrp="1" noChangeAspect="1"/>
          </p:cNvPicPr>
          <p:nvPr>
            <p:ph idx="1"/>
          </p:nvPr>
        </p:nvPicPr>
        <p:blipFill>
          <a:blip r:embed="rId2" cstate="print"/>
          <a:stretch>
            <a:fillRect/>
          </a:stretch>
        </p:blipFill>
        <p:spPr>
          <a:xfrm>
            <a:off x="1546592" y="1935163"/>
            <a:ext cx="6050815" cy="4389437"/>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Grain Structure.</a:t>
            </a:r>
            <a:endParaRPr lang="en-GB"/>
          </a:p>
        </p:txBody>
      </p:sp>
      <p:pic>
        <p:nvPicPr>
          <p:cNvPr id="4" name="Content Placeholder 3" descr="907573695TBad26200x.jpg"/>
          <p:cNvPicPr>
            <a:picLocks noGrp="1" noChangeAspect="1"/>
          </p:cNvPicPr>
          <p:nvPr>
            <p:ph idx="1"/>
          </p:nvPr>
        </p:nvPicPr>
        <p:blipFill>
          <a:blip r:embed="rId2" cstate="print"/>
          <a:stretch>
            <a:fillRect/>
          </a:stretch>
        </p:blipFill>
        <p:spPr>
          <a:xfrm>
            <a:off x="857224" y="2071678"/>
            <a:ext cx="7143800" cy="428628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Crystalline Structures.</a:t>
            </a:r>
            <a:endParaRPr lang="en-GB" dirty="0"/>
          </a:p>
        </p:txBody>
      </p:sp>
      <p:sp>
        <p:nvSpPr>
          <p:cNvPr id="3" name="Content Placeholder 2"/>
          <p:cNvSpPr>
            <a:spLocks noGrp="1"/>
          </p:cNvSpPr>
          <p:nvPr>
            <p:ph idx="1"/>
          </p:nvPr>
        </p:nvSpPr>
        <p:spPr/>
        <p:txBody>
          <a:bodyPr/>
          <a:lstStyle/>
          <a:p>
            <a:r>
              <a:rPr lang="en-GB" dirty="0" smtClean="0"/>
              <a:t>Melting is the process most often used to form an aggregate of atoms.</a:t>
            </a:r>
          </a:p>
          <a:p>
            <a:r>
              <a:rPr lang="en-GB" dirty="0" smtClean="0"/>
              <a:t>When the temperature of a melt is lowered to a certain point, the liquid will form either a crystalline solid or and amorphous solid.</a:t>
            </a:r>
          </a:p>
          <a:p>
            <a:r>
              <a:rPr lang="en-GB" dirty="0" smtClean="0"/>
              <a:t>Crystalline structures are found in metals.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Unit Cell Structures.</a:t>
            </a:r>
            <a:endParaRPr lang="en-GB" dirty="0"/>
          </a:p>
        </p:txBody>
      </p:sp>
      <p:sp>
        <p:nvSpPr>
          <p:cNvPr id="3" name="Content Placeholder 2"/>
          <p:cNvSpPr>
            <a:spLocks noGrp="1"/>
          </p:cNvSpPr>
          <p:nvPr>
            <p:ph idx="1"/>
          </p:nvPr>
        </p:nvSpPr>
        <p:spPr/>
        <p:txBody>
          <a:bodyPr/>
          <a:lstStyle/>
          <a:p>
            <a:r>
              <a:rPr lang="en-GB" dirty="0" smtClean="0"/>
              <a:t>Body Centre Cubic.    BCC</a:t>
            </a:r>
          </a:p>
          <a:p>
            <a:endParaRPr lang="en-GB" dirty="0" smtClean="0"/>
          </a:p>
          <a:p>
            <a:r>
              <a:rPr lang="en-GB" dirty="0" smtClean="0"/>
              <a:t>Face Centre Cubic.      FCC</a:t>
            </a:r>
          </a:p>
          <a:p>
            <a:endParaRPr lang="en-GB" dirty="0" smtClean="0"/>
          </a:p>
          <a:p>
            <a:r>
              <a:rPr lang="en-GB" dirty="0" smtClean="0"/>
              <a:t>Hexagonal Close Packed.    HCP</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Body Centre Cubic.</a:t>
            </a:r>
            <a:endParaRPr lang="en-GB" dirty="0"/>
          </a:p>
        </p:txBody>
      </p:sp>
      <p:sp>
        <p:nvSpPr>
          <p:cNvPr id="3" name="Content Placeholder 2"/>
          <p:cNvSpPr>
            <a:spLocks noGrp="1"/>
          </p:cNvSpPr>
          <p:nvPr>
            <p:ph idx="1"/>
          </p:nvPr>
        </p:nvSpPr>
        <p:spPr/>
        <p:txBody>
          <a:bodyPr/>
          <a:lstStyle/>
          <a:p>
            <a:r>
              <a:rPr lang="en-GB" dirty="0" smtClean="0"/>
              <a:t>The body-centred cubic unit cell has atoms at each of the eight corners of a cube plus one atom in the centre of the cube.</a:t>
            </a:r>
          </a:p>
          <a:p>
            <a:endParaRPr lang="en-GB" dirty="0"/>
          </a:p>
        </p:txBody>
      </p:sp>
      <p:pic>
        <p:nvPicPr>
          <p:cNvPr id="4" name="Picture 3" descr="Bulatov1.jpg"/>
          <p:cNvPicPr>
            <a:picLocks noChangeAspect="1"/>
          </p:cNvPicPr>
          <p:nvPr/>
        </p:nvPicPr>
        <p:blipFill>
          <a:blip r:embed="rId2" cstate="print"/>
          <a:stretch>
            <a:fillRect/>
          </a:stretch>
        </p:blipFill>
        <p:spPr>
          <a:xfrm>
            <a:off x="2667000" y="3286124"/>
            <a:ext cx="3810000" cy="335758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Face Centre Cubic.</a:t>
            </a:r>
            <a:endParaRPr lang="en-GB" dirty="0"/>
          </a:p>
        </p:txBody>
      </p:sp>
      <p:sp>
        <p:nvSpPr>
          <p:cNvPr id="3" name="Content Placeholder 2"/>
          <p:cNvSpPr>
            <a:spLocks noGrp="1"/>
          </p:cNvSpPr>
          <p:nvPr>
            <p:ph idx="1"/>
          </p:nvPr>
        </p:nvSpPr>
        <p:spPr/>
        <p:txBody>
          <a:bodyPr/>
          <a:lstStyle/>
          <a:p>
            <a:r>
              <a:rPr lang="en-GB" dirty="0" smtClean="0"/>
              <a:t>The face centred cubic structure has atoms located at each of the corners and the centres of all the cubic faces.</a:t>
            </a:r>
          </a:p>
          <a:p>
            <a:endParaRPr lang="en-GB" dirty="0"/>
          </a:p>
        </p:txBody>
      </p:sp>
      <p:pic>
        <p:nvPicPr>
          <p:cNvPr id="4" name="Picture 3" descr="heat_t2.gif"/>
          <p:cNvPicPr>
            <a:picLocks noChangeAspect="1"/>
          </p:cNvPicPr>
          <p:nvPr/>
        </p:nvPicPr>
        <p:blipFill>
          <a:blip r:embed="rId2" cstate="print"/>
          <a:stretch>
            <a:fillRect/>
          </a:stretch>
        </p:blipFill>
        <p:spPr>
          <a:xfrm>
            <a:off x="2071670" y="3286124"/>
            <a:ext cx="4643470" cy="321471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Hexagonal Close Packed.</a:t>
            </a:r>
            <a:endParaRPr lang="en-GB" dirty="0"/>
          </a:p>
        </p:txBody>
      </p:sp>
      <p:sp>
        <p:nvSpPr>
          <p:cNvPr id="5" name="Content Placeholder 4"/>
          <p:cNvSpPr>
            <a:spLocks noGrp="1"/>
          </p:cNvSpPr>
          <p:nvPr>
            <p:ph idx="1"/>
          </p:nvPr>
        </p:nvSpPr>
        <p:spPr/>
        <p:txBody>
          <a:bodyPr/>
          <a:lstStyle/>
          <a:p>
            <a:r>
              <a:rPr lang="en-GB" dirty="0" smtClean="0"/>
              <a:t>The hexagonal structure of alternating layers is shifted so its atoms are aligned to the gaps of the preceding layer.</a:t>
            </a:r>
          </a:p>
          <a:p>
            <a:endParaRPr lang="en-GB" dirty="0"/>
          </a:p>
        </p:txBody>
      </p:sp>
      <p:pic>
        <p:nvPicPr>
          <p:cNvPr id="6" name="Picture 5" descr="HCP.jpg"/>
          <p:cNvPicPr>
            <a:picLocks noChangeAspect="1"/>
          </p:cNvPicPr>
          <p:nvPr/>
        </p:nvPicPr>
        <p:blipFill>
          <a:blip r:embed="rId2" cstate="print"/>
          <a:stretch>
            <a:fillRect/>
          </a:stretch>
        </p:blipFill>
        <p:spPr>
          <a:xfrm>
            <a:off x="1724025" y="3571876"/>
            <a:ext cx="5695950" cy="285752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 Crystal Structures.</a:t>
            </a:r>
            <a:endParaRPr lang="en-GB" dirty="0"/>
          </a:p>
        </p:txBody>
      </p:sp>
      <p:pic>
        <p:nvPicPr>
          <p:cNvPr id="4" name="Content Placeholder 3" descr="met_mb_imgb.gif"/>
          <p:cNvPicPr>
            <a:picLocks noGrp="1" noChangeAspect="1"/>
          </p:cNvPicPr>
          <p:nvPr>
            <p:ph idx="1"/>
          </p:nvPr>
        </p:nvPicPr>
        <p:blipFill>
          <a:blip r:embed="rId2" cstate="print"/>
          <a:stretch>
            <a:fillRect/>
          </a:stretch>
        </p:blipFill>
        <p:spPr>
          <a:xfrm>
            <a:off x="2362200" y="2062956"/>
            <a:ext cx="4419600" cy="413385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Metals &amp; Structures.</a:t>
            </a:r>
            <a:endParaRPr lang="en-GB" dirty="0"/>
          </a:p>
        </p:txBody>
      </p:sp>
      <p:sp>
        <p:nvSpPr>
          <p:cNvPr id="3" name="Content Placeholder 2"/>
          <p:cNvSpPr>
            <a:spLocks noGrp="1"/>
          </p:cNvSpPr>
          <p:nvPr>
            <p:ph idx="1"/>
          </p:nvPr>
        </p:nvSpPr>
        <p:spPr/>
        <p:txBody>
          <a:bodyPr>
            <a:normAutofit fontScale="55000" lnSpcReduction="20000"/>
          </a:bodyPr>
          <a:lstStyle/>
          <a:p>
            <a:r>
              <a:rPr lang="en-GB" b="1" dirty="0" err="1" smtClean="0"/>
              <a:t>MetalCrystal</a:t>
            </a:r>
            <a:r>
              <a:rPr lang="en-GB" b="1" dirty="0" smtClean="0"/>
              <a:t> Structure</a:t>
            </a:r>
            <a:endParaRPr lang="en-GB" dirty="0" smtClean="0"/>
          </a:p>
          <a:p>
            <a:r>
              <a:rPr lang="en-GB" dirty="0" smtClean="0"/>
              <a:t>Aluminium  FCC</a:t>
            </a:r>
          </a:p>
          <a:p>
            <a:r>
              <a:rPr lang="en-GB" dirty="0" smtClean="0"/>
              <a:t>Cadmium HCP</a:t>
            </a:r>
          </a:p>
          <a:p>
            <a:r>
              <a:rPr lang="en-GB" dirty="0" smtClean="0"/>
              <a:t>Chromium BCC</a:t>
            </a:r>
          </a:p>
          <a:p>
            <a:r>
              <a:rPr lang="en-GB" dirty="0" smtClean="0"/>
              <a:t>Cobalt HCP</a:t>
            </a:r>
          </a:p>
          <a:p>
            <a:r>
              <a:rPr lang="en-GB" dirty="0" smtClean="0"/>
              <a:t>Copper FCC</a:t>
            </a:r>
          </a:p>
          <a:p>
            <a:r>
              <a:rPr lang="en-GB" dirty="0" smtClean="0"/>
              <a:t>Gold FCC</a:t>
            </a:r>
          </a:p>
          <a:p>
            <a:r>
              <a:rPr lang="en-GB" dirty="0" smtClean="0"/>
              <a:t>Iron (Alpha)BCC</a:t>
            </a:r>
          </a:p>
          <a:p>
            <a:r>
              <a:rPr lang="en-GB" dirty="0" smtClean="0"/>
              <a:t>Lead FCC</a:t>
            </a:r>
          </a:p>
          <a:p>
            <a:r>
              <a:rPr lang="en-GB" dirty="0" smtClean="0"/>
              <a:t>Magnesium HCP</a:t>
            </a:r>
          </a:p>
          <a:p>
            <a:r>
              <a:rPr lang="en-GB" dirty="0" smtClean="0"/>
              <a:t>Molybdenum BCC</a:t>
            </a:r>
          </a:p>
          <a:p>
            <a:r>
              <a:rPr lang="en-GB" dirty="0" smtClean="0"/>
              <a:t>Nickel FCC</a:t>
            </a:r>
          </a:p>
          <a:p>
            <a:r>
              <a:rPr lang="en-GB" dirty="0" smtClean="0"/>
              <a:t>Platinum FCC</a:t>
            </a:r>
          </a:p>
          <a:p>
            <a:r>
              <a:rPr lang="en-GB" dirty="0" smtClean="0"/>
              <a:t>Silver FCC</a:t>
            </a:r>
          </a:p>
          <a:p>
            <a:r>
              <a:rPr lang="en-GB" dirty="0" smtClean="0"/>
              <a:t>Tantalum BCC</a:t>
            </a:r>
          </a:p>
          <a:p>
            <a:r>
              <a:rPr lang="en-GB" dirty="0" smtClean="0"/>
              <a:t>Titanium (Alpha)HCP</a:t>
            </a:r>
          </a:p>
          <a:p>
            <a:r>
              <a:rPr lang="en-GB" dirty="0" smtClean="0"/>
              <a:t>Tungsten BCC</a:t>
            </a:r>
          </a:p>
          <a:p>
            <a:r>
              <a:rPr lang="en-GB" dirty="0" smtClean="0"/>
              <a:t>Zinc HCP</a:t>
            </a:r>
          </a:p>
          <a:p>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145</TotalTime>
  <Words>690</Words>
  <Application>Microsoft Office PowerPoint</Application>
  <PresentationFormat>On-screen Show (4:3)</PresentationFormat>
  <Paragraphs>66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Flow</vt:lpstr>
      <vt:lpstr>Metallic Bonds (Metals)</vt:lpstr>
      <vt:lpstr>Metal.</vt:lpstr>
      <vt:lpstr>Crystalline Structures.</vt:lpstr>
      <vt:lpstr>Unit Cell Structures.</vt:lpstr>
      <vt:lpstr>Body Centre Cubic.</vt:lpstr>
      <vt:lpstr>Face Centre Cubic.</vt:lpstr>
      <vt:lpstr>Hexagonal Close Packed.</vt:lpstr>
      <vt:lpstr>Common Crystal Structures.</vt:lpstr>
      <vt:lpstr>Metals &amp; Structures.</vt:lpstr>
      <vt:lpstr>Crystalline Structures.</vt:lpstr>
      <vt:lpstr>Crystalline Structures.</vt:lpstr>
      <vt:lpstr>Grain Structure.</vt:lpstr>
      <vt:lpstr>Grain Boundaries.</vt:lpstr>
      <vt:lpstr>Galvanised Finish (Showing Grain Crystallisation)</vt:lpstr>
      <vt:lpstr>Grain Formation.</vt:lpstr>
      <vt:lpstr>Grain Growth.</vt:lpstr>
      <vt:lpstr>Dendritic Expansion or Growth</vt:lpstr>
      <vt:lpstr>Solidification of Metal.</vt:lpstr>
      <vt:lpstr>Grain Structure Influence.</vt:lpstr>
      <vt:lpstr>Examples of Grain Structure.</vt:lpstr>
      <vt:lpstr>Grain Structure.</vt:lpstr>
      <vt:lpstr>Grain Structure.</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Metallic Bonds (Metals)</dc:title>
  <dc:creator>Stevie R</dc:creator>
  <cp:lastModifiedBy>Stevie R</cp:lastModifiedBy>
  <cp:revision>17</cp:revision>
  <dcterms:created xsi:type="dcterms:W3CDTF">2009-09-24T20:09:24Z</dcterms:created>
  <dcterms:modified xsi:type="dcterms:W3CDTF">2012-10-02T07:55:34Z</dcterms:modified>
</cp:coreProperties>
</file>