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008CE-5258-4E6D-BE86-3DDA44008FEC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CDF0A-D14B-49F0-976F-3763F28BA3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5AE25-862C-4B8D-82E7-1DF23C0E770F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DDAF9-8545-4427-97AC-73804735AE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C424B-F271-4E98-B0FA-A592BF2C80CA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0AD45-1C7F-439B-BCC9-91EA69FD02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D7229-A0E6-4C11-91E3-8C6EDEAEDC14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F3D05-FE12-4297-8349-38CF64ECF7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FFA12-413C-45C7-AD7E-1C0477E18E84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43020-15C6-4595-8610-43EE6EE8A5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4CA6A-9748-4F3B-9DCB-ED35D90FD04F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09F2A-0178-4FFF-81CE-45A160CC0C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FF6BF-4930-480F-9E33-C3CED079A5C6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BDE13-016C-4AA1-8AC4-9DA75F301F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9AB32-2B57-41BC-8C3D-5BEE4A3391D1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E8585-9147-48E4-A0CD-7CF3AAE73F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590AB-857C-4EF5-824C-91C68B7CF80E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A64EB-9F42-4DD6-8B33-2BA7B7E012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D31F3-7D97-4778-8A02-C57BCE78D695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29DBE-74C6-4577-8B2A-AA0C93E832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339B2-B3D5-46D9-991F-89936621E0AB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BBF8E-0C8C-403A-9627-209EDE488E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06A8E21-7802-404B-AEF4-B066C40E52BD}" type="datetimeFigureOut">
              <a:rPr lang="en-US"/>
              <a:pPr>
                <a:defRPr/>
              </a:pPr>
              <a:t>10/8/2009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74DC45B-ADE3-41C4-B1AD-16C9BCBB1C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Formation &amp; Phases of Steel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500188"/>
          </a:xfrm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Variation in micro structure in Steels.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2530" name="Content Placeholder 3" descr="iron%20carbon2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43000" y="1643063"/>
            <a:ext cx="6215063" cy="471328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Phases as listed.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Austenite.</a:t>
            </a:r>
          </a:p>
          <a:p>
            <a:r>
              <a:rPr lang="en-GB" smtClean="0"/>
              <a:t>Austenite + Ferrite.</a:t>
            </a:r>
          </a:p>
          <a:p>
            <a:r>
              <a:rPr lang="en-GB" smtClean="0"/>
              <a:t>Austenite + Cementite.</a:t>
            </a:r>
          </a:p>
          <a:p>
            <a:r>
              <a:rPr lang="en-GB" smtClean="0"/>
              <a:t>Austenite +Pearlite.</a:t>
            </a:r>
          </a:p>
          <a:p>
            <a:r>
              <a:rPr lang="en-GB" smtClean="0"/>
              <a:t>Cementite + Pearlite.</a:t>
            </a:r>
          </a:p>
          <a:p>
            <a:endParaRPr lang="en-GB" smtClean="0"/>
          </a:p>
          <a:p>
            <a:endParaRPr lang="en-GB" smtClean="0"/>
          </a:p>
          <a:p>
            <a:endParaRPr lang="en-GB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0.4% Carbon Content Steel.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4578" name="Content Placeholder 3" descr="0_2cicon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1500188"/>
            <a:ext cx="7215188" cy="532606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0.83% Carbon Content.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5602" name="Content Placeholder 3" descr="0_83cicon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500188"/>
            <a:ext cx="7143750" cy="5132387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1.2% Carbon Content.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6626" name="Content Placeholder 3" descr="1_2c%20icon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500188"/>
            <a:ext cx="6572250" cy="50911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250950"/>
          </a:xfrm>
          <a:noFill/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Ferrite Phase.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This is a weak solution of carbon in body centre cubic crystals of iron.</a:t>
            </a:r>
          </a:p>
          <a:p>
            <a:r>
              <a:rPr lang="en-GB" smtClean="0"/>
              <a:t>Maximum 0.03% carbon in solid solution at 723 Deg C</a:t>
            </a:r>
          </a:p>
          <a:p>
            <a:r>
              <a:rPr lang="en-GB" smtClean="0"/>
              <a:t>This falls to 0.006% at room temperature.</a:t>
            </a:r>
          </a:p>
          <a:p>
            <a:r>
              <a:rPr lang="en-GB" smtClean="0"/>
              <a:t>Ferrite is very soft, ductile and low strength.</a:t>
            </a:r>
          </a:p>
          <a:p>
            <a:r>
              <a:rPr lang="en-GB" smtClean="0"/>
              <a:t>For all practical purposes it maybe considered as pure iron.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250950"/>
          </a:xfrm>
          <a:noFill/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Austenite Phase.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Much more concentrated solid solution of carbon in iron than Ferrite.</a:t>
            </a:r>
          </a:p>
          <a:p>
            <a:r>
              <a:rPr lang="en-GB" smtClean="0"/>
              <a:t>Austenite is formed when the carbon dissolves in FCC crystals of iron in the solid state.</a:t>
            </a:r>
          </a:p>
          <a:p>
            <a:r>
              <a:rPr lang="en-GB" smtClean="0"/>
              <a:t>Maximum amount of carbon which can be held in solution is 1.7% at 1150 Deg. C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250950"/>
          </a:xfrm>
          <a:noFill/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Cementite.</a:t>
            </a:r>
          </a:p>
        </p:txBody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An excess of carbon combines with iron to form iron carbide.</a:t>
            </a:r>
          </a:p>
          <a:p>
            <a:r>
              <a:rPr lang="en-GB" smtClean="0"/>
              <a:t>Each molecule of iron carbide contains three atoms of iron chemically combined with one atom of carbon.</a:t>
            </a:r>
          </a:p>
          <a:p>
            <a:r>
              <a:rPr lang="en-GB" smtClean="0"/>
              <a:t>This applies up to 1.7% carbon at room temperature, beyond which excess carbon is precipitated out as flakes of graphite.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250950"/>
          </a:xfrm>
          <a:noFill/>
        </p:spPr>
        <p:txBody>
          <a:bodyPr wrap="square" tIns="45720" bIns="45720" numCol="1" anchorCtr="0" compatLnSpc="1">
            <a:prstTxWarp prst="textNoShape">
              <a:avLst/>
            </a:prstTxWarp>
          </a:bodyPr>
          <a:lstStyle/>
          <a:p>
            <a:r>
              <a:rPr lang="en-GB" smtClean="0"/>
              <a:t>Pearlite.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As the temperature drops to 723 Deg C and the carbon content = 0.83%.</a:t>
            </a:r>
          </a:p>
          <a:p>
            <a:r>
              <a:rPr lang="en-GB" smtClean="0"/>
              <a:t>The crystals precipitated out have a lamellar structure.</a:t>
            </a:r>
          </a:p>
          <a:p>
            <a:r>
              <a:rPr lang="en-GB" smtClean="0"/>
              <a:t>Consisting of alternate layers of ferrite and cementite</a:t>
            </a:r>
          </a:p>
          <a:p>
            <a:r>
              <a:rPr lang="en-GB" smtClean="0"/>
              <a:t>This structure is referred to as Pearlite.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What is Steel?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Steel is made by dissolving carbon into iron.</a:t>
            </a:r>
          </a:p>
          <a:p>
            <a:r>
              <a:rPr lang="en-GB" smtClean="0"/>
              <a:t>Pure iron melts at an extremely high temperature, 1540 °.</a:t>
            </a:r>
          </a:p>
          <a:p>
            <a:r>
              <a:rPr lang="en-GB" smtClean="0"/>
              <a:t>At such temperatures, carbon readily dissolves into the molten iron, generating a liquid solution.</a:t>
            </a:r>
          </a:p>
          <a:p>
            <a:r>
              <a:rPr lang="en-GB" smtClean="0"/>
              <a:t>When the liquid solution solidifies, it generates a solid solution.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Steel.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Carbon (C) atoms are dissolved into the solid iron. </a:t>
            </a:r>
          </a:p>
          <a:p>
            <a:r>
              <a:rPr lang="en-GB" smtClean="0"/>
              <a:t>The individual carbon atoms lie in the holes between the iron atoms of the crystalline grains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Carbon Atoms Laying Between.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16386" name="Content Placeholder 3" descr="3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01850" y="1935163"/>
            <a:ext cx="4940300" cy="43053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Carbon Content.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dirty="0" smtClean="0"/>
              <a:t>As the metal cools, different phases occur within the structure.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dirty="0" smtClean="0"/>
              <a:t>Dependant on temperature and carbon content.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dirty="0" smtClean="0"/>
              <a:t>The carbon content dictates the property of steel. </a:t>
            </a:r>
            <a:r>
              <a:rPr lang="en-GB" dirty="0" err="1" smtClean="0"/>
              <a:t>eg</a:t>
            </a:r>
            <a:r>
              <a:rPr lang="en-GB" dirty="0" smtClean="0"/>
              <a:t>: Low, Medium or High.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dirty="0" smtClean="0"/>
              <a:t>Soft, Half-Hard, Hard.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GB" dirty="0" smtClean="0"/>
              <a:t>Malleable, Balances Ductility with Strength and good Wear Resistance, Very hard &amp; strong with resistance to scratching and indentation.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Carbon Content.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000" smtClean="0"/>
              <a:t>Always expressed as a percentage.</a:t>
            </a:r>
          </a:p>
          <a:p>
            <a:pPr>
              <a:lnSpc>
                <a:spcPct val="90000"/>
              </a:lnSpc>
            </a:pPr>
            <a:r>
              <a:rPr lang="en-GB" sz="3000" smtClean="0"/>
              <a:t>Low carbon steel contains approximately 0.05–0.15% carbon.</a:t>
            </a:r>
          </a:p>
          <a:p>
            <a:pPr>
              <a:lnSpc>
                <a:spcPct val="90000"/>
              </a:lnSpc>
            </a:pPr>
            <a:r>
              <a:rPr lang="en-GB" sz="3000" smtClean="0"/>
              <a:t>Medium carbon steel approximately 0.30–0.8% carbon content.</a:t>
            </a:r>
          </a:p>
          <a:p>
            <a:pPr>
              <a:lnSpc>
                <a:spcPct val="90000"/>
              </a:lnSpc>
            </a:pPr>
            <a:r>
              <a:rPr lang="en-GB" sz="3000" smtClean="0"/>
              <a:t>High carbon steels approximately 0.8–0.99% carbon content.</a:t>
            </a:r>
          </a:p>
          <a:p>
            <a:pPr>
              <a:lnSpc>
                <a:spcPct val="90000"/>
              </a:lnSpc>
            </a:pPr>
            <a:r>
              <a:rPr lang="en-GB" sz="3000" smtClean="0"/>
              <a:t>Ultra hard carbon steels approximately 1.0–2.0% carbon content.</a:t>
            </a:r>
          </a:p>
          <a:p>
            <a:pPr>
              <a:lnSpc>
                <a:spcPct val="90000"/>
              </a:lnSpc>
            </a:pPr>
            <a:r>
              <a:rPr lang="en-GB" sz="3000" smtClean="0"/>
              <a:t>Anything over 2.0% classified as Cast Iron.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Phases.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As the steel cools the material undergoes different changes or phases.</a:t>
            </a:r>
          </a:p>
          <a:p>
            <a:r>
              <a:rPr lang="en-GB" smtClean="0"/>
              <a:t>These phases alter in accordance with heat and carbon content.</a:t>
            </a:r>
          </a:p>
          <a:p>
            <a:r>
              <a:rPr lang="en-GB" smtClean="0"/>
              <a:t>In other words different phases occur at different temperatures dependant on the amount of carbon contained within.</a:t>
            </a:r>
          </a:p>
          <a:p>
            <a:r>
              <a:rPr lang="en-GB" smtClean="0"/>
              <a:t>These can be plotted using a standard diagram.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Iron Carbon Equilibrium Phase Diagram.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0482" name="Content Placeholder 3" descr="iron%20section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71625" y="1571625"/>
            <a:ext cx="5357813" cy="46259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satMod val="150000"/>
                  </a:schemeClr>
                </a:solidFill>
              </a:rPr>
              <a:t>Eutectoid Point.</a:t>
            </a:r>
            <a:endParaRPr lang="en-GB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 eutectic or eutectic mixture is a mixture of two phases at a composition that has the lowest melting point.</a:t>
            </a:r>
          </a:p>
          <a:p>
            <a:r>
              <a:rPr lang="en-GB" smtClean="0"/>
              <a:t>This where the phases simultaneously crystallise from molten structure at this temperature.</a:t>
            </a:r>
          </a:p>
          <a:p>
            <a:endParaRPr lang="en-GB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153</TotalTime>
  <Words>426</Words>
  <Application>Microsoft Office PowerPoint</Application>
  <PresentationFormat>On-screen Show (4:3)</PresentationFormat>
  <Paragraphs>48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Corbel</vt:lpstr>
      <vt:lpstr>Arial</vt:lpstr>
      <vt:lpstr>Wingdings 2</vt:lpstr>
      <vt:lpstr>Wingdings</vt:lpstr>
      <vt:lpstr>Wingdings 3</vt:lpstr>
      <vt:lpstr>Calibri</vt:lpstr>
      <vt:lpstr>Module</vt:lpstr>
      <vt:lpstr>Module</vt:lpstr>
      <vt:lpstr>Module</vt:lpstr>
      <vt:lpstr>Module</vt:lpstr>
      <vt:lpstr>Module</vt:lpstr>
      <vt:lpstr>Module</vt:lpstr>
      <vt:lpstr>Module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Ferrite Phase.</vt:lpstr>
      <vt:lpstr>Austenite Phase.</vt:lpstr>
      <vt:lpstr>Cementite.</vt:lpstr>
      <vt:lpstr>Pearlite.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&amp; Phases of Steel</dc:title>
  <dc:creator>Stevie R</dc:creator>
  <cp:lastModifiedBy>sread</cp:lastModifiedBy>
  <cp:revision>13</cp:revision>
  <dcterms:created xsi:type="dcterms:W3CDTF">2009-10-07T20:21:36Z</dcterms:created>
  <dcterms:modified xsi:type="dcterms:W3CDTF">2009-10-08T08:21:34Z</dcterms:modified>
</cp:coreProperties>
</file>